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72aa027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专题5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质能方程与核能的计算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e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8982ce12.fixed?pid=72aa027e5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c8982ce12.fixed?pid=72aa027e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专题5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质能方程与核能的计算</a:t>
            </a:r>
            <a:endParaRPr lang="en-US" altLang="zh-CN" sz="4400" dirty="0"/>
          </a:p>
        </p:txBody>
      </p:sp>
      <p:pic>
        <p:nvPicPr>
          <p:cNvPr id="4" name="C_3#c8982ce12.fixed?pid=72aa027e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8982ce12.fixed?pid=72aa027e5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4b84e14ee?vop=1&amp;pid=c8982ce12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[河北石家庄二中2024高二下期中]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新一代人造太阳“中国环流三号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”内部发生的一种核反应方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光在真空中的传播速度为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4b84e14ee?vop=1&amp;pid=c8982ce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175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4b84e14ee.bracket?vop=1&amp;pid=c8982ce12&amp;color=0,0,0&amp;vpa=1&amp;vtp=1"/>
          <p:cNvSpPr/>
          <p:nvPr/>
        </p:nvSpPr>
        <p:spPr>
          <a:xfrm>
            <a:off x="5935853" y="18800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4b84e14ee.choices?vop=1&amp;pid=c8982ce12&amp;color=0,0,0&amp;vtp=1&amp;bbb=1"/>
              <p:cNvSpPr/>
              <p:nvPr/>
            </p:nvSpPr>
            <p:spPr>
              <a:xfrm>
                <a:off x="722376" y="2287021"/>
                <a:ext cx="10753344" cy="12226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A.在核反应中产生的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粒子是质子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.核反应中的质量亏损为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.该反应中，牛顿运动定律依然适用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_2#4b84e14ee.choices?vop=1&amp;pid=c8982ce1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7021"/>
                <a:ext cx="10753344" cy="1222629"/>
              </a:xfrm>
              <a:prstGeom prst="rect">
                <a:avLst/>
              </a:prstGeom>
              <a:blipFill rotWithShape="1">
                <a:blip r:embed="rId2"/>
                <a:stretch>
                  <a:fillRect l="-4" t="-32" b="-3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4b84e14ee?vop=1&amp;vop=1&amp;pid=c8982ce12&amp;color=0,0,0&amp;vtp=1&amp;bt=1&amp;bbb=1&amp;hb=1"/>
              <p:cNvSpPr/>
              <p:nvPr/>
            </p:nvSpPr>
            <p:spPr>
              <a:xfrm>
                <a:off x="722376" y="972000"/>
                <a:ext cx="10753344" cy="191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根据质量数与电荷数守恒可知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,故A错误；对该核反应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,由能量守恒可得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；根据上述可得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；牛顿运动定律适用于宏观物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体的低速运动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4b84e14ee?vop=1&amp;vop=1&amp;pid=c8982ce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10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990" b="-23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571a8f5dd?vop=1&amp;pid=c8982ce12&amp;color=0,0,0&amp;vtp=1&amp;bt=1&amp;bbb=1&amp;hb=1"/>
              <p:cNvSpPr/>
              <p:nvPr/>
            </p:nvSpPr>
            <p:spPr>
              <a:xfrm>
                <a:off x="722376" y="972000"/>
                <a:ext cx="10753344" cy="3154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[山东聊城百师联盟2025高二下联考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核电站利用核反应堆工作时释放的热能使水汽化以推动汽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轮发电机发电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，核反应堆中的“燃料”是铀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  <m:sSubSup>
                              <m:sSubSupPr>
                                <m:ctrlPr>
                                  <a:rPr lang="en-US" altLang="zh-CN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90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Sr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.核反应生成的是速度很大的快中子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，核反应堆中常用石墨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碳的一种同素异形体）做慢化剂使其减速.某核电站使用的浓缩铀中铀235的含量为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，发电功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.已知铀核的质量为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，中子的质量为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Sr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，碳核的质量是中子的12倍.假定所释放的核能都变成了电能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，中子与碳核的每次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碰撞都是弹性正碰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，而且认为碰撞前碳核都是静止的.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571a8f5dd?vop=1&amp;pid=c8982ce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553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742" b="-14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571a8f5dd.bracket?vop=1&amp;pid=c8982ce12&amp;color=0,0,0&amp;vpa=2&amp;vtp=1"/>
          <p:cNvSpPr/>
          <p:nvPr/>
        </p:nvSpPr>
        <p:spPr>
          <a:xfrm>
            <a:off x="9112314" y="3721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571a8f5dd.choices?vop=1&amp;pid=c8982ce12&amp;color=0,0,0&amp;vtp=1&amp;bbb=1"/>
              <p:cNvSpPr/>
              <p:nvPr/>
            </p:nvSpPr>
            <p:spPr>
              <a:xfrm>
                <a:off x="722376" y="4134173"/>
                <a:ext cx="10753344" cy="1879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A.核反应方程式中，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.核反应释放的核能为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Sr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.该核电站在时间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内消耗浓缩铀的质量为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Sr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Xe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𝜂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.中子经过2次与碳核的碰撞后，其速度大小与初速度大小的比值为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4_2#571a8f5dd.choices?vop=1&amp;pid=c8982ce1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34173"/>
                <a:ext cx="10753344" cy="18796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571a8f5dd?vop=1&amp;vop=1&amp;pid=c8982ce12&amp;color=0,0,0&amp;vtp=1&amp;bt=1&amp;bbb=1&amp;hb=1"/>
              <p:cNvSpPr/>
              <p:nvPr/>
            </p:nvSpPr>
            <p:spPr>
              <a:xfrm>
                <a:off x="722376" y="972000"/>
                <a:ext cx="10753344" cy="30641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根据核反应方程中质量数守恒和电荷数守恒可知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38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,A正确；根据质能方程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核反应释放的能量为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Sr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,B正确；设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时间消耗的浓缩铀的质量为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𝜂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𝑃𝑡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Sr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Xe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𝜂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,C错误；中子和碳核相碰过程中,系统动量守恒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，机械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能守恒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,设碰后中子速度为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,碰后碳核的速度为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,同理第2次碰后,中子的速度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169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,则中子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经过两次碰撞后其速度大小与初速度大小的比值为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符合题意.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571a8f5dd?vop=1&amp;vop=1&amp;pid=c8982ce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064193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1464" b="-1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_1#352108a6e?vop=1&amp;pid=c8982ce12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[湖南长沙2025高二上期末]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一个静止的铀核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放出一个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粒子后衰变成钍核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，衰变后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的速度方向均与匀强磁场方向垂直，二者在匀强磁场中做匀速圆周运动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，图甲和图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1、2、3、4为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粒子和新核可能的运动轨迹.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7_1#352108a6e?vop=1&amp;pid=c8982ce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744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7_3#352108a6e?iti=1&amp;htil=1&amp;vop=1&amp;pid=c8982ce1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4912" y="2469012"/>
            <a:ext cx="1371600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7_4#352108a6e?iti=2&amp;htil=1&amp;vop=1&amp;pid=c8982ce1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55864" y="2423292"/>
            <a:ext cx="1453896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7_5#352108a6e?iti=1&amp;htil=1&amp;vop=1&amp;pid=c8982ce12&amp;color=0,0,0&amp;vtp=1"/>
          <p:cNvSpPr/>
          <p:nvPr/>
        </p:nvSpPr>
        <p:spPr>
          <a:xfrm>
            <a:off x="3255137" y="3620140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4_BD.7_6#352108a6e?iti=2&amp;htil=1&amp;vop=1&amp;pid=c8982ce12&amp;color=0,0,0&amp;vtp=1"/>
          <p:cNvSpPr/>
          <p:nvPr/>
        </p:nvSpPr>
        <p:spPr>
          <a:xfrm>
            <a:off x="8627237" y="3620140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BD.8_1#585c0c691?vop=1&amp;pid=352108a6e&amp;color=0,0,0&amp;vtp=1&amp;bbb=1"/>
              <p:cNvSpPr/>
              <p:nvPr/>
            </p:nvSpPr>
            <p:spPr>
              <a:xfrm>
                <a:off x="722376" y="4082801"/>
                <a:ext cx="10753344" cy="4083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（1）写出铀核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O_5_BD.8_1#585c0c691?vop=1&amp;pid=352108a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82801"/>
                <a:ext cx="10753344" cy="408305"/>
              </a:xfrm>
              <a:prstGeom prst="rect">
                <a:avLst/>
              </a:prstGeom>
              <a:blipFill rotWithShape="1">
                <a:blip r:embed="rId4"/>
                <a:stretch>
                  <a:fillRect l="-4" t="-95" b="-118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9_1#585c0c691?vop=1&amp;vop=1&amp;pid=352108a6e&amp;color=0,0,0&amp;vtp=1&amp;bbb=1"/>
              <p:cNvSpPr/>
              <p:nvPr/>
            </p:nvSpPr>
            <p:spPr>
              <a:xfrm>
                <a:off x="722376" y="4544446"/>
                <a:ext cx="10753344" cy="4246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𝟐𝟑𝟐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𝐔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𝟐𝟐𝟖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𝐓𝐡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O_5_AN.9_1#585c0c691?vop=1&amp;vop=1&amp;pid=352108a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44446"/>
                <a:ext cx="10753344" cy="424688"/>
              </a:xfrm>
              <a:prstGeom prst="rect">
                <a:avLst/>
              </a:prstGeom>
              <a:blipFill rotWithShape="1">
                <a:blip r:embed="rId5"/>
                <a:stretch>
                  <a:fillRect l="-4" t="-91" b="-13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O_5_AS.10_1#585c0c691?vop=1&amp;vop=1&amp;pid=352108a6e&amp;color=0,0,0&amp;vtp=1&amp;bbb=1"/>
              <p:cNvSpPr/>
              <p:nvPr/>
            </p:nvSpPr>
            <p:spPr>
              <a:xfrm>
                <a:off x="722376" y="5020569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228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9" name="QO_5_AS.10_1#585c0c691?vop=1&amp;vop=1&amp;pid=352108a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020569"/>
                <a:ext cx="10753344" cy="434785"/>
              </a:xfrm>
              <a:prstGeom prst="rect">
                <a:avLst/>
              </a:prstGeom>
              <a:blipFill rotWithShape="1">
                <a:blip r:embed="rId6"/>
                <a:stretch>
                  <a:fillRect l="-4" t="-60" b="-138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_1#cb7f2493c?vop=1&amp;pid=352108a6e&amp;color=0,0,0&amp;vtp=1&amp;bt=1&amp;bbb=1"/>
              <p:cNvSpPr/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2）从1、2、3、4四个轨迹中，选出</a:t>
                </a:r>
                <a14:m>
                  <m:oMath xmlns:m="http://schemas.openxmlformats.org/officeDocument/2006/math"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可能正确的轨迹，并求出它们轨迹半径的比值；</a:t>
                </a:r>
                <a:endParaRPr lang="en-US" altLang="zh-CN" sz="2000" spc="-100" dirty="0"/>
              </a:p>
            </p:txBody>
          </p:sp>
        </mc:Choice>
        <mc:Fallback>
          <p:sp>
            <p:nvSpPr>
              <p:cNvPr id="2" name="QO_5_BD.11_1#cb7f2493c?vop=1&amp;pid=352108a6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r="-1712" b="-12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2_1#cb7f2493c?vop=1&amp;vop=1&amp;pid=352108a6e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3是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𝜶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粒子的轨迹;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4是钍核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𝐓𝐡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的轨迹;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2_1#cb7f2493c?vop=1&amp;vop=1&amp;pid=352108a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3_1#cb7f2493c?vop=1&amp;vop=1&amp;pid=352108a6e&amp;color=0,0,0&amp;vtp=1&amp;bbb=1&amp;hb=1"/>
              <p:cNvSpPr/>
              <p:nvPr/>
            </p:nvSpPr>
            <p:spPr>
              <a:xfrm>
                <a:off x="722376" y="1843728"/>
                <a:ext cx="10753344" cy="2329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根据衰变过程中动量守恒,有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根据牛顿第二定律有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𝑚𝑣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的动量大小相等,故轨迹半径之比等于电荷量的反比,故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都带正电,根据左手定则可知,衰变瞬间二者受力方向相反,轨迹外切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,再根据半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径关系可知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,3是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粒子的轨迹,4是钍核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的轨迹.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3_1#cb7f2493c?vop=1&amp;vop=1&amp;pid=352108a6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2329053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r="-886" b="-19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4_1#42de9ccf0?vop=1&amp;pid=352108a6e&amp;color=0,0,0&amp;vtp=1&amp;bt=1&amp;bbb=1&amp;hb=1"/>
              <p:cNvSpPr/>
              <p:nvPr/>
            </p:nvSpPr>
            <p:spPr>
              <a:xfrm>
                <a:off x="722376" y="972000"/>
                <a:ext cx="10753344" cy="12654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（3）已知铀核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为原子质量单位，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的能量，若释放的核能全部转化为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的动能，求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粒子的动能.（保留两位有效数字）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4_1#42de9ccf0?vop=1&amp;pid=352108a6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65428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b="-33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5_1#42de9ccf0?vop=1&amp;vop=1&amp;pid=352108a6e&amp;color=0,0,0&amp;vtp=1&amp;bbb=1"/>
              <p:cNvSpPr/>
              <p:nvPr/>
            </p:nvSpPr>
            <p:spPr>
              <a:xfrm>
                <a:off x="722376" y="2291022"/>
                <a:ext cx="10753344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5_1#42de9ccf0?vop=1&amp;vop=1&amp;pid=352108a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022"/>
                <a:ext cx="10753344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4" t="-151" b="-13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6_1#42de9ccf0?vop=1&amp;vop=1&amp;pid=352108a6e&amp;color=0,0,0&amp;vtp=1&amp;bbb=1"/>
              <p:cNvSpPr/>
              <p:nvPr/>
            </p:nvSpPr>
            <p:spPr>
              <a:xfrm>
                <a:off x="722376" y="2673165"/>
                <a:ext cx="10753344" cy="344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质量亏损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释放的核能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495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的动能之比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释放的核能全部转化为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的动能,有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kTh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Th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Th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6_1#42de9ccf0?vop=1&amp;vop=1&amp;pid=352108a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73165"/>
                <a:ext cx="10753344" cy="34417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2696</Words>
  <Application>WPS 演示</Application>
  <PresentationFormat>宽屏</PresentationFormat>
  <Paragraphs>80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2025-10-23T04:53:00Z</dcterms:created>
  <dcterms:modified xsi:type="dcterms:W3CDTF">2025-10-27T09:08:59Z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C0C8E304DAAF4CAC9A22AC82CE3C1D2A_12</vt:lpwstr>
  </property>
  <property fmtid="{D5CDD505-2E9C-101B-9397-08002B2CF9AE}" pid="3" name="KSOProductBuildVer">
    <vt:lpwstr>2052-12.1.0.23125</vt:lpwstr>
  </property>
</Properties>
</file>